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3" r:id="rId3"/>
    <p:sldId id="264" r:id="rId4"/>
    <p:sldId id="271" r:id="rId5"/>
    <p:sldId id="276" r:id="rId6"/>
    <p:sldId id="265" r:id="rId7"/>
    <p:sldId id="266" r:id="rId8"/>
    <p:sldId id="267" r:id="rId9"/>
    <p:sldId id="268" r:id="rId10"/>
    <p:sldId id="274" r:id="rId11"/>
    <p:sldId id="269" r:id="rId12"/>
    <p:sldId id="273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9" autoAdjust="0"/>
    <p:restoredTop sz="83658" autoAdjust="0"/>
  </p:normalViewPr>
  <p:slideViewPr>
    <p:cSldViewPr snapToGrid="0">
      <p:cViewPr varScale="1">
        <p:scale>
          <a:sx n="112" d="100"/>
          <a:sy n="112" d="100"/>
        </p:scale>
        <p:origin x="368" y="7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6CB29D-09CF-4692-9614-AD3DDFAA9057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7EB990-B11F-4E09-B88A-CF53DE39F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141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Analyze</a:t>
            </a:r>
            <a:r>
              <a:rPr lang="en-US" baseline="0" dirty="0" smtClean="0"/>
              <a:t> rental fleet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build an Excel model that can be used to make data-informed decisions about your fleet.</a:t>
            </a:r>
          </a:p>
          <a:p>
            <a:endParaRPr lang="en-US" baseline="0" dirty="0" smtClean="0"/>
          </a:p>
          <a:p>
            <a:r>
              <a:rPr lang="en-US" dirty="0" smtClean="0"/>
              <a:t>AND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recommend strategies to minimize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cost and maximize revenue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217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Sell unprofitable vehicles.</a:t>
            </a:r>
            <a:r>
              <a:rPr lang="en-US" dirty="0" smtClean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Grow business by 10%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Add 10% of total vehicles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7991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</a:t>
            </a:r>
            <a:r>
              <a:rPr lang="en-US" sz="10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 </a:t>
            </a:r>
            <a:r>
              <a:rPr lang="en-US" sz="1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strategies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1-3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4200 total 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vehicles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strategy gives the best performance based on profit margin increase from baseline.</a:t>
            </a:r>
            <a:endParaRPr lang="en-US" sz="10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65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</a:t>
            </a:r>
            <a:r>
              <a:rPr lang="en-US" sz="10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 </a:t>
            </a:r>
            <a:r>
              <a:rPr lang="en-US" sz="10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strategies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1-3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4200 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total vehicles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00" b="0" i="0" u="none" strike="no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gives the best performance based on profit margin increase from baseline.</a:t>
            </a:r>
            <a:endParaRPr lang="en-US" sz="10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6098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setting growth rate to zero in the model, strategy 4 becomes a combination of strategies 1 and 3 resulting in a profit margin increase of 5.91%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1: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Assume no growth in business.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Maximize net revenue by sales of unprofitable vehicles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(200 vehicles after analysis)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2: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Assume same number of vehicles. Maximize net revenue by growth in business.</a:t>
            </a: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3: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 10% of total vehicles by choosing from top 10 most profitable vehicles. (400 vehicles)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37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purpose of this model is to optimize fleet planning to minimize cost and maximize revenue for FY2019 </a:t>
            </a:r>
            <a:r>
              <a:rPr lang="en-US" dirty="0" smtClean="0"/>
              <a:t>by</a:t>
            </a:r>
          </a:p>
          <a:p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Evaluate 2018 fleet</a:t>
            </a:r>
            <a:r>
              <a:rPr lang="en-US" baseline="0" dirty="0" smtClean="0"/>
              <a:t> transactions and costs to establish </a:t>
            </a:r>
            <a:r>
              <a:rPr lang="en-US" baseline="0" dirty="0" smtClean="0"/>
              <a:t>baseline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Devised strategies to achieve </a:t>
            </a:r>
            <a:r>
              <a:rPr lang="en-US" baseline="0" dirty="0" smtClean="0"/>
              <a:t>purpose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Created a vehicle dashboard to compare vehicle make and model performance to fleet averages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525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Establish baseline from 2018 fleet</a:t>
            </a:r>
            <a:r>
              <a:rPr lang="en-US" baseline="0" dirty="0" smtClean="0"/>
              <a:t>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477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vehicle dashboard allows you to t</a:t>
            </a:r>
            <a:r>
              <a:rPr lang="en-US" dirty="0" smtClean="0"/>
              <a:t>rack vehicle</a:t>
            </a:r>
            <a:r>
              <a:rPr lang="en-US" baseline="0" dirty="0" smtClean="0"/>
              <a:t> performance by make and </a:t>
            </a:r>
            <a:r>
              <a:rPr lang="en-US" baseline="0" dirty="0" smtClean="0"/>
              <a:t>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Compare vehicle data to fleet 2018 </a:t>
            </a:r>
            <a:r>
              <a:rPr lang="en-US" baseline="0" dirty="0" smtClean="0"/>
              <a:t>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looking at just the vehicle make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6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vehicle dashboard allows you to t</a:t>
            </a:r>
            <a:r>
              <a:rPr lang="en-US" dirty="0" smtClean="0"/>
              <a:t>rack vehicle</a:t>
            </a:r>
            <a:r>
              <a:rPr lang="en-US" baseline="0" dirty="0" smtClean="0"/>
              <a:t> performance by make and </a:t>
            </a:r>
            <a:r>
              <a:rPr lang="en-US" baseline="0" dirty="0" smtClean="0"/>
              <a:t>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Compare vehicle data to fleet 2018 </a:t>
            </a:r>
            <a:r>
              <a:rPr lang="en-US" baseline="0" dirty="0" smtClean="0"/>
              <a:t>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looking at it at the model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805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1: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Assume no growth in business.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Maximize net revenue by sales of unprofitable vehicles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3800 total vehicles due to 200 unprofitable vehicles after analysis</a:t>
            </a:r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9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2: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Assume same number of vehicles. Maximize net revenue by growth in business. Assume 10%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growth</a:t>
            </a:r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9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3: 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 10% of total vehicles by choosing from top 10 most profitable vehicles. (4400 vehicles)</a:t>
            </a:r>
          </a:p>
          <a:p>
            <a:endParaRPr lang="en-US" sz="9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9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4: Combine strategies 1-3 in order to maximize net revenue</a:t>
            </a:r>
            <a:r>
              <a:rPr lang="en-US" sz="9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9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4200 vehicles</a:t>
            </a:r>
            <a:endParaRPr lang="en-US" sz="900" dirty="0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285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1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Maximize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 revenue by sales of unprofitable vehicles.</a:t>
            </a:r>
            <a:r>
              <a:rPr lang="en-US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200 unprofitable vehicles.</a:t>
            </a:r>
            <a:r>
              <a:rPr lang="en-US" baseline="0" dirty="0" smtClean="0"/>
              <a:t> 3800 vehicles in this </a:t>
            </a:r>
            <a:r>
              <a:rPr lang="en-US" baseline="0" dirty="0" smtClean="0"/>
              <a:t>scenario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1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1: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Assume same number of vehicles (4000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Maximize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 revenue by business growth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10%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growth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30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 3: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Assume no growth in business. 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Maximize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 revenue by a</a:t>
            </a:r>
            <a:r>
              <a:rPr lang="en-US" dirty="0" smtClean="0"/>
              <a:t>dding 10% of total </a:t>
            </a:r>
            <a:r>
              <a:rPr lang="en-US" dirty="0" smtClean="0"/>
              <a:t>vehicles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By choosing</a:t>
            </a:r>
            <a:r>
              <a:rPr lang="en-US" baseline="0" dirty="0" smtClean="0"/>
              <a:t> </a:t>
            </a:r>
            <a:r>
              <a:rPr lang="en-US" baseline="0" dirty="0" smtClean="0"/>
              <a:t>from</a:t>
            </a:r>
            <a:r>
              <a:rPr lang="en-US" dirty="0" smtClean="0"/>
              <a:t> top 10 most profitable vehicles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Gives 4400 total vehicles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EB990-B11F-4E09-B88A-CF53DE39F4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04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582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23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145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73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1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2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45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05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47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83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743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806D4-53F1-4C7D-A936-B85AF532B9F4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888FD-26AB-4314-B51D-A6D4D9D83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348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openxmlformats.org/officeDocument/2006/relationships/package" Target="../embeddings/Microsoft_Excel_Worksheet1.xls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5" Type="http://schemas.openxmlformats.org/officeDocument/2006/relationships/image" Target="../media/image2.emf"/><Relationship Id="rId4" Type="http://schemas.openxmlformats.org/officeDocument/2006/relationships/package" Target="../embeddings/Microsoft_Excel_Worksheet2.xlsx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6227" y="352926"/>
            <a:ext cx="8015205" cy="914399"/>
          </a:xfrm>
        </p:spPr>
        <p:txBody>
          <a:bodyPr>
            <a:normAutofit/>
          </a:bodyPr>
          <a:lstStyle/>
          <a:p>
            <a:pPr algn="l"/>
            <a:r>
              <a:rPr lang="en-US" sz="4800" dirty="0" smtClean="0"/>
              <a:t>Lariat Fleet Planning Analysis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953" y="1365835"/>
            <a:ext cx="7865479" cy="464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53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4: Combine strategies </a:t>
            </a:r>
            <a:r>
              <a:rPr lang="en-US" dirty="0" smtClean="0"/>
              <a:t>1-3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253508" cy="4852071"/>
          </a:xfrm>
        </p:spPr>
        <p:txBody>
          <a:bodyPr/>
          <a:lstStyle/>
          <a:p>
            <a:r>
              <a:rPr lang="en-US" dirty="0"/>
              <a:t>Baseline vs Strategy </a:t>
            </a:r>
            <a:r>
              <a:rPr lang="en-US" dirty="0" smtClean="0"/>
              <a:t>4 result</a:t>
            </a:r>
          </a:p>
          <a:p>
            <a:r>
              <a:rPr lang="en-US" dirty="0" smtClean="0"/>
              <a:t>Profit </a:t>
            </a:r>
            <a:r>
              <a:rPr lang="en-US" dirty="0"/>
              <a:t>margin increase of </a:t>
            </a:r>
            <a:r>
              <a:rPr lang="en-US" b="1" dirty="0"/>
              <a:t>10.51%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40" y="1825624"/>
            <a:ext cx="5166360" cy="325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354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8034"/>
          </a:xfrm>
        </p:spPr>
        <p:txBody>
          <a:bodyPr/>
          <a:lstStyle/>
          <a:p>
            <a:r>
              <a:rPr lang="en-US" dirty="0" smtClean="0"/>
              <a:t>Overall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8" y="4849371"/>
            <a:ext cx="7670666" cy="1024104"/>
          </a:xfrm>
        </p:spPr>
        <p:txBody>
          <a:bodyPr/>
          <a:lstStyle/>
          <a:p>
            <a:r>
              <a:rPr lang="en-US" dirty="0" smtClean="0"/>
              <a:t>Growth rate of 10%</a:t>
            </a:r>
            <a:endParaRPr lang="en-US" dirty="0"/>
          </a:p>
          <a:p>
            <a:r>
              <a:rPr lang="en-US" dirty="0" smtClean="0"/>
              <a:t>Vehicle increase rate of 10%</a:t>
            </a:r>
            <a:endParaRPr lang="en-US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8" y="1213159"/>
            <a:ext cx="9106203" cy="348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Profit Margin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4347187" cy="4852071"/>
          </a:xfrm>
        </p:spPr>
        <p:txBody>
          <a:bodyPr/>
          <a:lstStyle/>
          <a:p>
            <a:r>
              <a:rPr lang="en-US" dirty="0" smtClean="0"/>
              <a:t>Strategy 4 results in the highest performance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3597" y="1825624"/>
            <a:ext cx="6480130" cy="413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8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trategy </a:t>
            </a:r>
            <a:r>
              <a:rPr lang="en-US" dirty="0"/>
              <a:t>4 </a:t>
            </a:r>
            <a:r>
              <a:rPr lang="en-US" dirty="0" smtClean="0"/>
              <a:t>gives </a:t>
            </a:r>
            <a:r>
              <a:rPr lang="en-US" dirty="0"/>
              <a:t>the best performance based on profit </a:t>
            </a:r>
            <a:r>
              <a:rPr lang="en-US" dirty="0" smtClean="0"/>
              <a:t>margin increase.</a:t>
            </a:r>
          </a:p>
          <a:p>
            <a:r>
              <a:rPr lang="en-US" dirty="0" smtClean="0"/>
              <a:t>Combining strategies 1 and 3 results in a profit </a:t>
            </a:r>
            <a:r>
              <a:rPr lang="en-US" dirty="0"/>
              <a:t>margin increase of 5.91%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58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fleet data for 2018</a:t>
            </a:r>
          </a:p>
          <a:p>
            <a:r>
              <a:rPr lang="en-US" dirty="0"/>
              <a:t>V</a:t>
            </a:r>
            <a:r>
              <a:rPr lang="en-US" dirty="0" smtClean="0"/>
              <a:t>ehicle </a:t>
            </a:r>
            <a:r>
              <a:rPr lang="en-US" dirty="0" smtClean="0"/>
              <a:t>performance dashboard</a:t>
            </a:r>
          </a:p>
          <a:p>
            <a:r>
              <a:rPr lang="en-US" dirty="0" smtClean="0"/>
              <a:t>Strategies to </a:t>
            </a:r>
            <a:r>
              <a:rPr lang="en-US" dirty="0"/>
              <a:t>increase profit margin for FY2019</a:t>
            </a:r>
          </a:p>
          <a:p>
            <a:r>
              <a:rPr lang="en-US" dirty="0" smtClean="0"/>
              <a:t>Results and recommendation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223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 (2018)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4,000 vehicles</a:t>
            </a:r>
          </a:p>
          <a:p>
            <a:r>
              <a:rPr lang="en-US" dirty="0"/>
              <a:t>Gross revenue of $52,830,207</a:t>
            </a:r>
          </a:p>
          <a:p>
            <a:r>
              <a:rPr lang="en-US" dirty="0"/>
              <a:t>Total yearly cost of $33,076,689</a:t>
            </a:r>
          </a:p>
          <a:p>
            <a:r>
              <a:rPr lang="en-US" dirty="0"/>
              <a:t>Profit margin </a:t>
            </a:r>
            <a:r>
              <a:rPr lang="en-US" b="1" dirty="0"/>
              <a:t>37.39%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265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8929"/>
          </a:xfrm>
        </p:spPr>
        <p:txBody>
          <a:bodyPr/>
          <a:lstStyle/>
          <a:p>
            <a:r>
              <a:rPr lang="en-US" dirty="0" smtClean="0"/>
              <a:t>Vehicle Dashboard Example</a:t>
            </a:r>
            <a:endParaRPr lang="en-US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29628"/>
              </p:ext>
            </p:extLst>
          </p:nvPr>
        </p:nvGraphicFramePr>
        <p:xfrm>
          <a:off x="1616075" y="1338263"/>
          <a:ext cx="5761038" cy="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" name="Worksheet" r:id="rId4" imgW="8343826" imgH="6306" progId="Excel.Sheet.12">
                  <p:embed/>
                </p:oleObj>
              </mc:Choice>
              <mc:Fallback>
                <p:oleObj name="Worksheet" r:id="rId4" imgW="8343826" imgH="630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16075" y="1338263"/>
                        <a:ext cx="5761038" cy="3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354" y="1338263"/>
            <a:ext cx="11141292" cy="5204879"/>
          </a:xfrm>
          <a:prstGeom prst="rect">
            <a:avLst/>
          </a:prstGeom>
        </p:spPr>
      </p:pic>
      <p:pic>
        <p:nvPicPr>
          <p:cNvPr id="2050" name="Right Arrow 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00" y="76200"/>
            <a:ext cx="444500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125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8929"/>
          </a:xfrm>
        </p:spPr>
        <p:txBody>
          <a:bodyPr/>
          <a:lstStyle/>
          <a:p>
            <a:r>
              <a:rPr lang="en-US" dirty="0" smtClean="0"/>
              <a:t>Vehicle Dashboard Example</a:t>
            </a:r>
            <a:endParaRPr lang="en-US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29628"/>
              </p:ext>
            </p:extLst>
          </p:nvPr>
        </p:nvGraphicFramePr>
        <p:xfrm>
          <a:off x="1616075" y="1338263"/>
          <a:ext cx="5761038" cy="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Worksheet" r:id="rId4" imgW="8343826" imgH="6306" progId="Excel.Sheet.12">
                  <p:embed/>
                </p:oleObj>
              </mc:Choice>
              <mc:Fallback>
                <p:oleObj name="Worksheet" r:id="rId4" imgW="8343826" imgH="630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16075" y="1338263"/>
                        <a:ext cx="5761038" cy="3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04" y="1338263"/>
            <a:ext cx="11137392" cy="5203057"/>
          </a:xfrm>
          <a:prstGeom prst="rect">
            <a:avLst/>
          </a:prstGeom>
        </p:spPr>
      </p:pic>
      <p:pic>
        <p:nvPicPr>
          <p:cNvPr id="4098" name="Right Arrow 1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00" y="76200"/>
            <a:ext cx="444500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648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Strategy 1: Sell </a:t>
            </a:r>
            <a:r>
              <a:rPr lang="en-US" dirty="0"/>
              <a:t>unprofitable vehicles</a:t>
            </a:r>
          </a:p>
          <a:p>
            <a:r>
              <a:rPr lang="en-US" dirty="0"/>
              <a:t>Strategy </a:t>
            </a:r>
            <a:r>
              <a:rPr lang="en-US" dirty="0" smtClean="0"/>
              <a:t>2: </a:t>
            </a:r>
            <a:r>
              <a:rPr lang="en-US" dirty="0"/>
              <a:t>Grow business by 10%</a:t>
            </a:r>
          </a:p>
          <a:p>
            <a:r>
              <a:rPr lang="en-US" dirty="0"/>
              <a:t>Strategy </a:t>
            </a:r>
            <a:r>
              <a:rPr lang="en-US" dirty="0" smtClean="0"/>
              <a:t>3: </a:t>
            </a:r>
            <a:r>
              <a:rPr lang="en-US" dirty="0"/>
              <a:t>Add 10% of total vehicles </a:t>
            </a:r>
            <a:r>
              <a:rPr lang="en-US" dirty="0" smtClean="0"/>
              <a:t>from </a:t>
            </a:r>
            <a:r>
              <a:rPr lang="en-US" dirty="0"/>
              <a:t>top 10 most profitable vehicles</a:t>
            </a:r>
          </a:p>
          <a:p>
            <a:r>
              <a:rPr lang="en-US" dirty="0"/>
              <a:t>Strategy </a:t>
            </a:r>
            <a:r>
              <a:rPr lang="en-US" dirty="0" smtClean="0"/>
              <a:t>4: </a:t>
            </a:r>
            <a:r>
              <a:rPr lang="en-US" dirty="0"/>
              <a:t>Combine strategies </a:t>
            </a:r>
            <a:r>
              <a:rPr lang="en-US" dirty="0" smtClean="0"/>
              <a:t>1-3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70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Strategy </a:t>
            </a:r>
            <a:r>
              <a:rPr lang="en-US" dirty="0"/>
              <a:t>1: Sell </a:t>
            </a:r>
            <a:r>
              <a:rPr lang="en-US" dirty="0" smtClean="0"/>
              <a:t>Unprofitable Vehicles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253508" cy="4852071"/>
          </a:xfrm>
        </p:spPr>
        <p:txBody>
          <a:bodyPr/>
          <a:lstStyle/>
          <a:p>
            <a:r>
              <a:rPr lang="en-US" dirty="0" smtClean="0"/>
              <a:t>Baseline vs strategy 1 result</a:t>
            </a:r>
            <a:endParaRPr lang="en-US" dirty="0"/>
          </a:p>
          <a:p>
            <a:r>
              <a:rPr lang="en-US" dirty="0" smtClean="0"/>
              <a:t>Profit margin increase of 1.61%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335" y="1825624"/>
            <a:ext cx="5193465" cy="343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2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2: Grow business by 10</a:t>
            </a:r>
            <a:r>
              <a:rPr lang="en-US" dirty="0" smtClean="0"/>
              <a:t>%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272825" cy="4852071"/>
          </a:xfrm>
        </p:spPr>
        <p:txBody>
          <a:bodyPr/>
          <a:lstStyle/>
          <a:p>
            <a:r>
              <a:rPr lang="en-US" dirty="0"/>
              <a:t>Baseline vs Strategy </a:t>
            </a:r>
            <a:r>
              <a:rPr lang="en-US" dirty="0" smtClean="0"/>
              <a:t>2 result</a:t>
            </a:r>
          </a:p>
          <a:p>
            <a:r>
              <a:rPr lang="en-US" dirty="0" smtClean="0"/>
              <a:t>Profit margin increase of 5.69%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40" y="1825624"/>
            <a:ext cx="5166360" cy="356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6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Strategy 3: Add 10% of total </a:t>
            </a:r>
            <a:r>
              <a:rPr lang="en-US" dirty="0" smtClean="0"/>
              <a:t>vehicles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56253"/>
            <a:ext cx="5028727" cy="4721442"/>
          </a:xfrm>
        </p:spPr>
        <p:txBody>
          <a:bodyPr/>
          <a:lstStyle/>
          <a:p>
            <a:r>
              <a:rPr lang="en-US" dirty="0"/>
              <a:t>Baseline vs Strategy </a:t>
            </a:r>
            <a:r>
              <a:rPr lang="en-US" dirty="0" smtClean="0"/>
              <a:t>3 result</a:t>
            </a:r>
          </a:p>
          <a:p>
            <a:r>
              <a:rPr lang="en-US" dirty="0" smtClean="0"/>
              <a:t>Profit margin increase of 4.42%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440" y="1956253"/>
            <a:ext cx="5166360" cy="373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3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25008</TotalTime>
  <Words>677</Words>
  <Application>Microsoft Office PowerPoint</Application>
  <PresentationFormat>Widescreen</PresentationFormat>
  <Paragraphs>127</Paragraphs>
  <Slides>13</Slides>
  <Notes>13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Worksheet</vt:lpstr>
      <vt:lpstr>Lariat Fleet Planning Analysis</vt:lpstr>
      <vt:lpstr>Objective</vt:lpstr>
      <vt:lpstr>Baseline (2018)</vt:lpstr>
      <vt:lpstr>Vehicle Dashboard Example</vt:lpstr>
      <vt:lpstr>Vehicle Dashboard Example</vt:lpstr>
      <vt:lpstr>Strategies</vt:lpstr>
      <vt:lpstr>Strategy 1: Sell Unprofitable Vehicles</vt:lpstr>
      <vt:lpstr>Strategy 2: Grow business by 10%</vt:lpstr>
      <vt:lpstr>Strategy 3: Add 10% of total vehicles</vt:lpstr>
      <vt:lpstr>Strategy 4: Combine strategies 1-3</vt:lpstr>
      <vt:lpstr>Overall Performance</vt:lpstr>
      <vt:lpstr>Overall Profit Margin Comparison</vt:lpstr>
      <vt:lpstr>Recommendation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 2019 Workforce Planning</dc:title>
  <dc:creator>Lemmy Oshenye</dc:creator>
  <cp:lastModifiedBy>Lemmy Oshenye</cp:lastModifiedBy>
  <cp:revision>62</cp:revision>
  <dcterms:created xsi:type="dcterms:W3CDTF">2022-01-27T19:39:35Z</dcterms:created>
  <dcterms:modified xsi:type="dcterms:W3CDTF">2022-03-23T07:05:32Z</dcterms:modified>
</cp:coreProperties>
</file>

<file path=docProps/thumbnail.jpeg>
</file>